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3" r:id="rId2"/>
    <p:sldId id="313" r:id="rId3"/>
    <p:sldId id="298" r:id="rId4"/>
    <p:sldId id="299" r:id="rId5"/>
    <p:sldId id="300" r:id="rId6"/>
    <p:sldId id="301" r:id="rId7"/>
    <p:sldId id="302" r:id="rId8"/>
    <p:sldId id="303" r:id="rId9"/>
    <p:sldId id="314" r:id="rId10"/>
    <p:sldId id="315" r:id="rId11"/>
    <p:sldId id="317" r:id="rId12"/>
    <p:sldId id="318" r:id="rId13"/>
    <p:sldId id="309" r:id="rId14"/>
    <p:sldId id="312" r:id="rId15"/>
    <p:sldId id="311" r:id="rId16"/>
    <p:sldId id="308" r:id="rId17"/>
    <p:sldId id="276" r:id="rId18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8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1BBB8-3768-4E0E-8832-0A57789E14FF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355DF-C148-4CEB-85A2-A8AD4227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55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EB7E5-0205-4DE4-84CC-4748F04BF1CC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BF2B7-5D26-49DE-90B0-1F0CC194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1265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12879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028384" y="6525344"/>
            <a:ext cx="648072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fld id="{112F3AA7-8D1D-4094-95D7-0F0AD16921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525344"/>
            <a:ext cx="4896544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727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028384" y="6525344"/>
            <a:ext cx="648072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fld id="{112F3AA7-8D1D-4094-95D7-0F0AD16921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525344"/>
            <a:ext cx="4896544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09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24745"/>
            <a:ext cx="80752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075240" cy="4752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pic>
        <p:nvPicPr>
          <p:cNvPr id="17" name="Picture 2" descr="International Organization of Legal Metrolog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346"/>
            <a:ext cx="7776864" cy="92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18060"/>
            <a:ext cx="818457" cy="818457"/>
          </a:xfrm>
          <a:prstGeom prst="rect">
            <a:avLst/>
          </a:prstGeom>
        </p:spPr>
      </p:pic>
      <p:sp>
        <p:nvSpPr>
          <p:cNvPr id="1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028384" y="6525344"/>
            <a:ext cx="648072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fld id="{112F3AA7-8D1D-4094-95D7-0F0AD16921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525344"/>
            <a:ext cx="4896544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44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 baseline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iml.org/" TargetMode="External"/><Relationship Id="rId2" Type="http://schemas.openxmlformats.org/officeDocument/2006/relationships/hyperlink" Target="mailto:paul.dixon@oiml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2961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noProof="0" dirty="0" smtClean="0"/>
              <a:t>RLMO Round Table Meeting</a:t>
            </a:r>
            <a:br>
              <a:rPr lang="en-GB" noProof="0" dirty="0" smtClean="0"/>
            </a:br>
            <a:r>
              <a:rPr lang="en-GB" noProof="0" dirty="0" smtClean="0"/>
              <a:t>OIML-CS Update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068960"/>
            <a:ext cx="9144000" cy="256984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Online meeting – 8 October 2020</a:t>
            </a:r>
          </a:p>
          <a:p>
            <a:pPr marL="0" indent="0" algn="ctr">
              <a:buNone/>
            </a:pPr>
            <a:endParaRPr lang="en-GB" noProof="0" dirty="0" smtClean="0"/>
          </a:p>
          <a:p>
            <a:pPr marL="0" indent="0" algn="ctr">
              <a:buNone/>
            </a:pPr>
            <a:r>
              <a:rPr lang="en-GB" noProof="0" dirty="0" smtClean="0"/>
              <a:t>Paul Dixon</a:t>
            </a:r>
          </a:p>
          <a:p>
            <a:pPr marL="0" indent="0" algn="ctr">
              <a:buNone/>
            </a:pPr>
            <a:r>
              <a:rPr lang="en-GB" dirty="0" smtClean="0"/>
              <a:t>BIML Assistant Director</a:t>
            </a:r>
            <a:endParaRPr lang="en-GB" noProof="0" dirty="0" smtClean="0"/>
          </a:p>
          <a:p>
            <a:pPr marL="0" indent="0" algn="ctr">
              <a:buNone/>
            </a:pPr>
            <a:r>
              <a:rPr lang="en-GB" dirty="0" smtClean="0"/>
              <a:t>OIML-CS Executive Secretary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8999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Utilizers and Associates</a:t>
            </a:r>
            <a:endParaRPr lang="nl-NL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10</a:t>
            </a:fld>
            <a:endParaRPr lang="en-GB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46" y="1628801"/>
            <a:ext cx="7923994" cy="4919636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608446" y="3717032"/>
            <a:ext cx="7923994" cy="1008112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 smtClean="0"/>
              <a:t>UTILIZERS: 27 out of 61 Member States = 44%</a:t>
            </a:r>
          </a:p>
          <a:p>
            <a:pPr marL="0" indent="0">
              <a:buNone/>
            </a:pPr>
            <a:r>
              <a:rPr lang="nl-NL" dirty="0" smtClean="0"/>
              <a:t>ASSOCIATES: 5 out of 63 Corresponding Members = 8%</a:t>
            </a:r>
          </a:p>
        </p:txBody>
      </p:sp>
    </p:spTree>
    <p:extLst>
      <p:ext uri="{BB962C8B-B14F-4D97-AF65-F5344CB8AC3E}">
        <p14:creationId xmlns:p14="http://schemas.microsoft.com/office/powerpoint/2010/main" val="323643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440160"/>
          </a:xfrm>
        </p:spPr>
        <p:txBody>
          <a:bodyPr>
            <a:normAutofit/>
          </a:bodyPr>
          <a:lstStyle/>
          <a:p>
            <a:r>
              <a:rPr lang="en-AU" sz="3200" dirty="0">
                <a:cs typeface="Arial" panose="020B0604020202020204" pitchFamily="34" charset="0"/>
              </a:rPr>
              <a:t>OIML-CS </a:t>
            </a:r>
            <a:r>
              <a:rPr lang="en-AU" sz="3200" dirty="0" smtClean="0">
                <a:cs typeface="Arial" panose="020B0604020202020204" pitchFamily="34" charset="0"/>
              </a:rPr>
              <a:t>Certificates</a:t>
            </a:r>
            <a:r>
              <a:rPr lang="en-AU" sz="3200" dirty="0">
                <a:cs typeface="Arial" panose="020B0604020202020204" pitchFamily="34" charset="0"/>
              </a:rPr>
              <a:t/>
            </a:r>
            <a:br>
              <a:rPr lang="en-AU" sz="3200" dirty="0">
                <a:cs typeface="Arial" panose="020B0604020202020204" pitchFamily="34" charset="0"/>
              </a:rPr>
            </a:br>
            <a:r>
              <a:rPr lang="en-AU" sz="3200" dirty="0">
                <a:cs typeface="Arial" panose="020B0604020202020204" pitchFamily="34" charset="0"/>
              </a:rPr>
              <a:t>1 January 2018 – 30 September 2020</a:t>
            </a:r>
            <a:endParaRPr lang="nl-NL" sz="3200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11</a:t>
            </a:fld>
            <a:endParaRPr lang="en-GB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45" y="2653776"/>
            <a:ext cx="760095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8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440160"/>
          </a:xfrm>
        </p:spPr>
        <p:txBody>
          <a:bodyPr>
            <a:normAutofit/>
          </a:bodyPr>
          <a:lstStyle/>
          <a:p>
            <a:r>
              <a:rPr lang="en-AU" sz="3200" dirty="0">
                <a:cs typeface="Arial" panose="020B0604020202020204" pitchFamily="34" charset="0"/>
              </a:rPr>
              <a:t>Certificates by Recommendation </a:t>
            </a:r>
            <a:br>
              <a:rPr lang="en-AU" sz="3200" dirty="0">
                <a:cs typeface="Arial" panose="020B0604020202020204" pitchFamily="34" charset="0"/>
              </a:rPr>
            </a:br>
            <a:r>
              <a:rPr lang="en-AU" sz="3200" dirty="0">
                <a:cs typeface="Arial" panose="020B0604020202020204" pitchFamily="34" charset="0"/>
              </a:rPr>
              <a:t>1 January 2018 – 30 September 2020</a:t>
            </a:r>
            <a:endParaRPr lang="nl-NL" sz="3200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12</a:t>
            </a:fld>
            <a:endParaRPr lang="en-GB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90" y="2461677"/>
            <a:ext cx="80581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3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OIML-CS Management Committee (MC)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6368" y="1952837"/>
            <a:ext cx="8291264" cy="42484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OIML-CS MC </a:t>
            </a:r>
            <a:r>
              <a:rPr lang="en-US" dirty="0"/>
              <a:t>meeting </a:t>
            </a:r>
            <a:r>
              <a:rPr lang="en-US" dirty="0" smtClean="0"/>
              <a:t>scheduled for 18-19 March 2020 in New Delhi was cancelled due to Covid-19</a:t>
            </a:r>
            <a:endParaRPr lang="en-US" dirty="0"/>
          </a:p>
          <a:p>
            <a:r>
              <a:rPr lang="en-US" dirty="0" smtClean="0"/>
              <a:t>Three online MC meetings held on 19 May, 2 June and 2 July</a:t>
            </a:r>
          </a:p>
          <a:p>
            <a:r>
              <a:rPr lang="en-US" dirty="0" smtClean="0"/>
              <a:t>Key items:</a:t>
            </a:r>
          </a:p>
          <a:p>
            <a:pPr lvl="1"/>
            <a:r>
              <a:rPr lang="en-US" dirty="0" smtClean="0"/>
              <a:t>Mannie </a:t>
            </a:r>
            <a:r>
              <a:rPr lang="en-US" dirty="0" err="1" smtClean="0"/>
              <a:t>Panesar</a:t>
            </a:r>
            <a:r>
              <a:rPr lang="en-US" dirty="0" smtClean="0"/>
              <a:t> nominated for appointment as new MC Chairperson</a:t>
            </a:r>
          </a:p>
          <a:p>
            <a:pPr lvl="1"/>
            <a:r>
              <a:rPr lang="en-US" dirty="0" smtClean="0"/>
              <a:t>Bill Loizides nominated for re-appointment as Deputy</a:t>
            </a:r>
          </a:p>
          <a:p>
            <a:pPr lvl="1"/>
            <a:r>
              <a:rPr lang="en-US" dirty="0" smtClean="0"/>
              <a:t>Marking of instruments with the OIML certificate number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13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6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OIML-CS Management Committee (MC)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952837"/>
            <a:ext cx="8208912" cy="4248471"/>
          </a:xfrm>
        </p:spPr>
        <p:txBody>
          <a:bodyPr>
            <a:normAutofit/>
          </a:bodyPr>
          <a:lstStyle/>
          <a:p>
            <a:r>
              <a:rPr lang="en-US" dirty="0" smtClean="0"/>
              <a:t>Key items (continued):</a:t>
            </a:r>
          </a:p>
          <a:p>
            <a:pPr lvl="1"/>
            <a:r>
              <a:rPr lang="en-AU" dirty="0" smtClean="0">
                <a:solidFill>
                  <a:prstClr val="black"/>
                </a:solidFill>
                <a:cs typeface="Arial" panose="020B0604020202020204" pitchFamily="34" charset="0"/>
              </a:rPr>
              <a:t>“</a:t>
            </a:r>
            <a:r>
              <a:rPr lang="en-AU" dirty="0">
                <a:solidFill>
                  <a:prstClr val="black"/>
                </a:solidFill>
                <a:cs typeface="Arial" panose="020B0604020202020204" pitchFamily="34" charset="0"/>
              </a:rPr>
              <a:t>Top-10” publications and periodic </a:t>
            </a:r>
            <a:r>
              <a:rPr lang="en-AU" dirty="0" smtClean="0">
                <a:solidFill>
                  <a:prstClr val="black"/>
                </a:solidFill>
                <a:cs typeface="Arial" panose="020B0604020202020204" pitchFamily="34" charset="0"/>
              </a:rPr>
              <a:t>reviews</a:t>
            </a:r>
            <a:endParaRPr lang="en-AU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1"/>
            <a:r>
              <a:rPr lang="en-AU" dirty="0">
                <a:solidFill>
                  <a:prstClr val="black"/>
                </a:solidFill>
                <a:cs typeface="Arial" panose="020B0604020202020204" pitchFamily="34" charset="0"/>
              </a:rPr>
              <a:t>COVID-19 </a:t>
            </a:r>
            <a:r>
              <a:rPr lang="en-AU" dirty="0" smtClean="0">
                <a:solidFill>
                  <a:prstClr val="black"/>
                </a:solidFill>
                <a:cs typeface="Arial" panose="020B0604020202020204" pitchFamily="34" charset="0"/>
              </a:rPr>
              <a:t>contingencies</a:t>
            </a:r>
            <a:endParaRPr lang="en-AU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1"/>
            <a:r>
              <a:rPr lang="en-AU" dirty="0">
                <a:cs typeface="Arial" panose="020B0604020202020204" pitchFamily="34" charset="0"/>
              </a:rPr>
              <a:t>Work being done to: </a:t>
            </a:r>
          </a:p>
          <a:p>
            <a:pPr marL="1141650" lvl="2" indent="-284400"/>
            <a:r>
              <a:rPr lang="en-AU" sz="2800" dirty="0">
                <a:solidFill>
                  <a:prstClr val="black"/>
                </a:solidFill>
                <a:cs typeface="Arial" panose="020B0604020202020204" pitchFamily="34" charset="0"/>
              </a:rPr>
              <a:t>increase availability of Legal Metrology </a:t>
            </a:r>
            <a:r>
              <a:rPr lang="en-AU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Experts, </a:t>
            </a:r>
            <a:r>
              <a:rPr lang="en-AU" sz="2800" dirty="0">
                <a:solidFill>
                  <a:prstClr val="black"/>
                </a:solidFill>
                <a:cs typeface="Arial" panose="020B0604020202020204" pitchFamily="34" charset="0"/>
              </a:rPr>
              <a:t>and</a:t>
            </a:r>
            <a:endParaRPr lang="en-AU" sz="2800" dirty="0">
              <a:cs typeface="Arial" panose="020B0604020202020204" pitchFamily="34" charset="0"/>
            </a:endParaRPr>
          </a:p>
          <a:p>
            <a:pPr marL="1141650" lvl="2" indent="-284400"/>
            <a:r>
              <a:rPr lang="en-AU" sz="2800" dirty="0">
                <a:cs typeface="Arial" panose="020B0604020202020204" pitchFamily="34" charset="0"/>
              </a:rPr>
              <a:t>continue to raise awareness and increase participation in </a:t>
            </a:r>
            <a:r>
              <a:rPr lang="en-AU" sz="2800" dirty="0" smtClean="0">
                <a:cs typeface="Arial" panose="020B0604020202020204" pitchFamily="34" charset="0"/>
              </a:rPr>
              <a:t>OIML-CS</a:t>
            </a:r>
            <a:endParaRPr lang="en-AU" sz="2800" dirty="0">
              <a:cs typeface="Arial" panose="020B0604020202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14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4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OIML-CS Management Committee (MC)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6368" y="1952837"/>
            <a:ext cx="8291264" cy="424847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OIML-CS MC online meeting to be scheduled for March 2021</a:t>
            </a:r>
          </a:p>
          <a:p>
            <a:r>
              <a:rPr lang="en-US" sz="2800" dirty="0" smtClean="0"/>
              <a:t>COOMET, SIM and WELMEC are represented on the MC (as observers)</a:t>
            </a:r>
          </a:p>
          <a:p>
            <a:r>
              <a:rPr lang="en-US" sz="2800" dirty="0" smtClean="0"/>
              <a:t>Nominations from AFRIMETS, APLMF and GULFMET are welcomed</a:t>
            </a:r>
            <a:endParaRPr lang="en-US" sz="2800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15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54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124745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Items for consideration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46085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Promotional activities limited due to Covid-19 – identification of (online) events and opportunities</a:t>
            </a:r>
          </a:p>
          <a:p>
            <a:r>
              <a:rPr lang="en-US" dirty="0" smtClean="0"/>
              <a:t>Proposals from RLMOs to increase participation of RLMO member economies in the OIML-CS as Utilizers or Associates</a:t>
            </a:r>
          </a:p>
          <a:p>
            <a:r>
              <a:rPr lang="en-US" dirty="0" smtClean="0"/>
              <a:t>Identification of barriers to participation</a:t>
            </a:r>
          </a:p>
          <a:p>
            <a:r>
              <a:rPr lang="en-US" dirty="0" smtClean="0"/>
              <a:t>How is the OIML-CS used to support national/ regional type approval</a:t>
            </a:r>
          </a:p>
          <a:p>
            <a:r>
              <a:rPr lang="en-US" dirty="0" smtClean="0"/>
              <a:t>Regular updates to RLMOs (e.g. </a:t>
            </a:r>
            <a:r>
              <a:rPr lang="en-US" dirty="0" smtClean="0"/>
              <a:t>OIML-CS </a:t>
            </a:r>
            <a:r>
              <a:rPr lang="en-US" dirty="0" smtClean="0"/>
              <a:t>reports are provided to </a:t>
            </a:r>
            <a:r>
              <a:rPr lang="en-US" dirty="0" smtClean="0"/>
              <a:t>the APLMF for their Newsletter)</a:t>
            </a:r>
            <a:endParaRPr lang="en-US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16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36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-6694" y="2564904"/>
            <a:ext cx="9150694" cy="2274837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/>
              <a:t>Paul DIXON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/>
              <a:t>BIML Assistant Director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/>
              <a:t>OIML-CS Executive Secretary</a:t>
            </a:r>
          </a:p>
          <a:p>
            <a:pPr marL="0" indent="0" algn="ctr">
              <a:buNone/>
            </a:pPr>
            <a:r>
              <a:rPr lang="en-US" sz="2400" b="1" dirty="0" smtClean="0">
                <a:hlinkClick r:id="rId2"/>
              </a:rPr>
              <a:t>paul.dixon@oiml.org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>
                <a:hlinkClick r:id="rId3"/>
              </a:rPr>
              <a:t>www.oiml.org</a:t>
            </a:r>
            <a:endParaRPr lang="en-US" sz="2400" dirty="0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17</a:t>
            </a:fld>
            <a:endParaRPr lang="en-GB" noProof="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201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Participation in the OIML-CS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12994" y="2348878"/>
            <a:ext cx="6707088" cy="3672407"/>
          </a:xfrm>
        </p:spPr>
        <p:txBody>
          <a:bodyPr>
            <a:normAutofit/>
          </a:bodyPr>
          <a:lstStyle/>
          <a:p>
            <a:r>
              <a:rPr lang="nl-NL" dirty="0" smtClean="0"/>
              <a:t>AFRIMETS</a:t>
            </a:r>
          </a:p>
          <a:p>
            <a:r>
              <a:rPr lang="nl-NL" dirty="0" smtClean="0"/>
              <a:t>APLMF</a:t>
            </a:r>
          </a:p>
          <a:p>
            <a:r>
              <a:rPr lang="nl-NL" dirty="0" smtClean="0"/>
              <a:t>COOMET</a:t>
            </a:r>
          </a:p>
          <a:p>
            <a:r>
              <a:rPr lang="nl-NL" dirty="0" smtClean="0"/>
              <a:t>GULFMET</a:t>
            </a:r>
          </a:p>
          <a:p>
            <a:r>
              <a:rPr lang="nl-NL" dirty="0" smtClean="0"/>
              <a:t>SIM</a:t>
            </a:r>
          </a:p>
          <a:p>
            <a:r>
              <a:rPr lang="nl-NL" dirty="0" smtClean="0"/>
              <a:t>WELMEC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635896" y="3366929"/>
            <a:ext cx="4392488" cy="1636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1088" lvl="4" indent="-409575">
              <a:buFont typeface="Wingdings" panose="05000000000000000000" pitchFamily="2" charset="2"/>
              <a:buChar char="§"/>
            </a:pPr>
            <a:r>
              <a:rPr lang="nl-NL" b="1" u="sng" dirty="0" smtClean="0">
                <a:solidFill>
                  <a:srgbClr val="00B0F0"/>
                </a:solidFill>
              </a:rPr>
              <a:t>ISSUING AUTHORITIES</a:t>
            </a:r>
          </a:p>
          <a:p>
            <a:pPr marL="1081088" lvl="4" indent="-409575">
              <a:buFont typeface="Wingdings" panose="05000000000000000000" pitchFamily="2" charset="2"/>
              <a:buChar char="§"/>
            </a:pPr>
            <a:r>
              <a:rPr lang="nl-NL" b="1" i="1" dirty="0" smtClean="0">
                <a:solidFill>
                  <a:srgbClr val="00B050"/>
                </a:solidFill>
              </a:rPr>
              <a:t>UTILIZERS</a:t>
            </a:r>
          </a:p>
          <a:p>
            <a:pPr marL="1081088" lvl="4" indent="-409575">
              <a:buFont typeface="Wingdings" panose="05000000000000000000" pitchFamily="2" charset="2"/>
              <a:buChar char="§"/>
            </a:pPr>
            <a:r>
              <a:rPr lang="nl-NL" b="1" i="1" dirty="0" smtClean="0">
                <a:solidFill>
                  <a:srgbClr val="FFC000"/>
                </a:solidFill>
              </a:rPr>
              <a:t>ASSOCIATES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2</a:t>
            </a:fld>
            <a:endParaRPr lang="en-GB" noProof="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05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AFRIMETS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SADCMET: </a:t>
            </a:r>
            <a:r>
              <a:rPr lang="nl-NL" dirty="0" smtClean="0"/>
              <a:t>Angola, Botswana, </a:t>
            </a:r>
            <a:r>
              <a:rPr lang="nl-NL" dirty="0" err="1" smtClean="0"/>
              <a:t>Dem</a:t>
            </a:r>
            <a:r>
              <a:rPr lang="nl-NL" dirty="0" err="1"/>
              <a:t>.</a:t>
            </a:r>
            <a:r>
              <a:rPr lang="nl-NL" dirty="0"/>
              <a:t> Rep. </a:t>
            </a:r>
            <a:r>
              <a:rPr lang="nl-NL" dirty="0" smtClean="0"/>
              <a:t>Congo, Lesotho, </a:t>
            </a:r>
            <a:r>
              <a:rPr lang="nl-NL" dirty="0" err="1" smtClean="0"/>
              <a:t>Madagascar</a:t>
            </a:r>
            <a:r>
              <a:rPr lang="nl-NL" dirty="0" smtClean="0"/>
              <a:t>, Malawi, Mauritius, Mozambique, </a:t>
            </a:r>
            <a:r>
              <a:rPr lang="nl-NL" b="1" i="1" dirty="0" smtClean="0">
                <a:solidFill>
                  <a:srgbClr val="FFC000"/>
                </a:solidFill>
              </a:rPr>
              <a:t>Namibia</a:t>
            </a:r>
            <a:r>
              <a:rPr lang="nl-NL" dirty="0" smtClean="0"/>
              <a:t>, Seychelles, </a:t>
            </a:r>
            <a:r>
              <a:rPr lang="nl-NL" b="1" i="1" dirty="0" smtClean="0">
                <a:solidFill>
                  <a:srgbClr val="00B050"/>
                </a:solidFill>
              </a:rPr>
              <a:t>South </a:t>
            </a:r>
            <a:r>
              <a:rPr lang="nl-NL" b="1" i="1" dirty="0" err="1" smtClean="0">
                <a:solidFill>
                  <a:srgbClr val="00B050"/>
                </a:solidFill>
              </a:rPr>
              <a:t>Africa</a:t>
            </a:r>
            <a:r>
              <a:rPr lang="nl-NL" dirty="0" smtClean="0"/>
              <a:t>, Swaziland, Tanzania, </a:t>
            </a:r>
            <a:r>
              <a:rPr lang="nl-NL" b="1" i="1" dirty="0">
                <a:solidFill>
                  <a:srgbClr val="00B050"/>
                </a:solidFill>
              </a:rPr>
              <a:t>Zambia</a:t>
            </a:r>
            <a:r>
              <a:rPr lang="nl-NL" dirty="0" smtClean="0"/>
              <a:t>, Zimbabwe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SOAMET: </a:t>
            </a:r>
            <a:r>
              <a:rPr lang="nl-NL" dirty="0" smtClean="0"/>
              <a:t>Benin, Burkina Faso, Côte </a:t>
            </a:r>
            <a:r>
              <a:rPr lang="nl-NL" dirty="0" err="1" smtClean="0"/>
              <a:t>d'Ivoire</a:t>
            </a:r>
            <a:r>
              <a:rPr lang="nl-NL" dirty="0" smtClean="0"/>
              <a:t>, Guinea Bissau, Mali, Niger, Senegal, Togo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CEMACMET: </a:t>
            </a:r>
            <a:r>
              <a:rPr lang="nl-NL" dirty="0" smtClean="0"/>
              <a:t>Cameroon, Central </a:t>
            </a:r>
            <a:r>
              <a:rPr lang="nl-NL" dirty="0" err="1"/>
              <a:t>African</a:t>
            </a:r>
            <a:r>
              <a:rPr lang="nl-NL" dirty="0"/>
              <a:t> </a:t>
            </a:r>
            <a:r>
              <a:rPr lang="nl-NL" dirty="0" err="1" smtClean="0"/>
              <a:t>Republic</a:t>
            </a:r>
            <a:r>
              <a:rPr lang="nl-NL" dirty="0" smtClean="0"/>
              <a:t>, Chad, Congo Brazzaville, </a:t>
            </a:r>
            <a:r>
              <a:rPr lang="nl-NL" dirty="0" err="1" smtClean="0"/>
              <a:t>Equatorial</a:t>
            </a:r>
            <a:r>
              <a:rPr lang="nl-NL" dirty="0" smtClean="0"/>
              <a:t> Guinea, Gabon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EAMET: </a:t>
            </a:r>
            <a:r>
              <a:rPr lang="nl-NL" dirty="0" smtClean="0"/>
              <a:t>Burundi, </a:t>
            </a:r>
            <a:r>
              <a:rPr lang="nl-NL" b="1" i="1" dirty="0">
                <a:solidFill>
                  <a:srgbClr val="00B050"/>
                </a:solidFill>
              </a:rPr>
              <a:t>Kenya</a:t>
            </a:r>
            <a:r>
              <a:rPr lang="nl-NL" dirty="0" smtClean="0"/>
              <a:t>, </a:t>
            </a:r>
            <a:r>
              <a:rPr lang="nl-NL" b="1" i="1" dirty="0">
                <a:solidFill>
                  <a:srgbClr val="FFC000"/>
                </a:solidFill>
              </a:rPr>
              <a:t>Rwanda</a:t>
            </a:r>
            <a:r>
              <a:rPr lang="nl-NL" dirty="0" smtClean="0"/>
              <a:t>, </a:t>
            </a:r>
            <a:r>
              <a:rPr lang="nl-NL" b="1" i="1" dirty="0" smtClean="0">
                <a:solidFill>
                  <a:srgbClr val="FFC000"/>
                </a:solidFill>
              </a:rPr>
              <a:t>Uganda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MAGMET: </a:t>
            </a:r>
            <a:r>
              <a:rPr lang="nl-NL" dirty="0" smtClean="0"/>
              <a:t>Algeria, Mauritania, Morocco, </a:t>
            </a:r>
            <a:r>
              <a:rPr lang="nl-NL" b="1" i="1" dirty="0">
                <a:solidFill>
                  <a:srgbClr val="00B050"/>
                </a:solidFill>
              </a:rPr>
              <a:t>Tunisia</a:t>
            </a:r>
          </a:p>
          <a:p>
            <a:r>
              <a:rPr lang="nl-NL" dirty="0"/>
              <a:t>NEWMET: </a:t>
            </a:r>
            <a:r>
              <a:rPr lang="nl-NL" dirty="0" smtClean="0"/>
              <a:t>Egypt, Ethiopia, Ghana, Libya, Nigeria, Sudan</a:t>
            </a:r>
            <a:endParaRPr lang="nl-NL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3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47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APLMF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00808"/>
            <a:ext cx="8075240" cy="4608512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00B0F0"/>
                </a:solidFill>
              </a:rPr>
              <a:t>Australia</a:t>
            </a:r>
            <a:r>
              <a:rPr lang="en-US" sz="2800" dirty="0" smtClean="0"/>
              <a:t>, ​Brunei Darussalam, </a:t>
            </a:r>
            <a:r>
              <a:rPr lang="en-US" sz="2800" b="1" i="1" dirty="0" smtClean="0">
                <a:solidFill>
                  <a:srgbClr val="00B050"/>
                </a:solidFill>
              </a:rPr>
              <a:t>Cambodia</a:t>
            </a:r>
            <a:r>
              <a:rPr lang="en-US" sz="2800" dirty="0" smtClean="0"/>
              <a:t>, </a:t>
            </a:r>
            <a:r>
              <a:rPr lang="en-US" sz="2800" b="1" i="1" dirty="0" smtClean="0">
                <a:solidFill>
                  <a:srgbClr val="00B050"/>
                </a:solidFill>
              </a:rPr>
              <a:t>Canada</a:t>
            </a:r>
            <a:r>
              <a:rPr lang="en-US" sz="2800" dirty="0" smtClean="0"/>
              <a:t>, </a:t>
            </a:r>
            <a:r>
              <a:rPr lang="en-US" sz="2800" b="1" u="sng" dirty="0" smtClean="0">
                <a:solidFill>
                  <a:srgbClr val="00B0F0"/>
                </a:solidFill>
              </a:rPr>
              <a:t>People's Republic of China</a:t>
            </a:r>
            <a:r>
              <a:rPr lang="en-US" sz="2800" dirty="0" smtClean="0"/>
              <a:t>, Hong Kong China, Indonesia, </a:t>
            </a:r>
            <a:r>
              <a:rPr lang="en-US" sz="2800" b="1" u="sng" dirty="0" smtClean="0">
                <a:solidFill>
                  <a:srgbClr val="00B0F0"/>
                </a:solidFill>
              </a:rPr>
              <a:t>Japan</a:t>
            </a:r>
            <a:r>
              <a:rPr lang="en-US" sz="2800" dirty="0" smtClean="0"/>
              <a:t>, </a:t>
            </a:r>
            <a:r>
              <a:rPr lang="en-US" sz="2800" b="1" i="1" dirty="0">
                <a:solidFill>
                  <a:srgbClr val="FFC000"/>
                </a:solidFill>
              </a:rPr>
              <a:t>Kiribati</a:t>
            </a:r>
            <a:r>
              <a:rPr lang="en-US" sz="2800" dirty="0" smtClean="0"/>
              <a:t>, </a:t>
            </a:r>
            <a:r>
              <a:rPr lang="en-US" sz="2800" b="1" i="1" dirty="0" smtClean="0">
                <a:solidFill>
                  <a:srgbClr val="00B050"/>
                </a:solidFill>
              </a:rPr>
              <a:t>Republic of Korea</a:t>
            </a:r>
            <a:r>
              <a:rPr lang="en-US" sz="2800" dirty="0" smtClean="0"/>
              <a:t>, Malaysia, Mongolia, </a:t>
            </a:r>
            <a:r>
              <a:rPr lang="en-US" sz="2800" b="1" i="1" dirty="0" smtClean="0">
                <a:solidFill>
                  <a:srgbClr val="00B050"/>
                </a:solidFill>
              </a:rPr>
              <a:t>New Zealand</a:t>
            </a:r>
            <a:r>
              <a:rPr lang="en-US" sz="2800" dirty="0" smtClean="0"/>
              <a:t>, Papua New Guinea, Philippines, Singapore, Chinese Taipei, Thailand, </a:t>
            </a:r>
            <a:r>
              <a:rPr lang="en-US" sz="2800" b="1" i="1" dirty="0" smtClean="0">
                <a:solidFill>
                  <a:srgbClr val="00B050"/>
                </a:solidFill>
              </a:rPr>
              <a:t>United States of America</a:t>
            </a:r>
            <a:r>
              <a:rPr lang="en-US" sz="2800" dirty="0" smtClean="0"/>
              <a:t>, Vietnam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800" dirty="0" smtClean="0"/>
              <a:t>Chile, </a:t>
            </a:r>
            <a:r>
              <a:rPr lang="en-US" sz="2800" b="1" i="1" dirty="0" smtClean="0">
                <a:solidFill>
                  <a:srgbClr val="00B050"/>
                </a:solidFill>
              </a:rPr>
              <a:t>Colombia</a:t>
            </a:r>
            <a:r>
              <a:rPr lang="en-US" sz="2800" dirty="0" smtClean="0"/>
              <a:t>, DPR Korea, Laos D.P.R., Mexico, Peru, Russian Federation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4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96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COOMET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4864"/>
            <a:ext cx="8075240" cy="37444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Armenia, Azerbaijan, Belarus, Bulgaria, Bosnia Herzegovina, </a:t>
            </a:r>
            <a:r>
              <a:rPr lang="en-US" sz="2800" b="1" u="sng" dirty="0">
                <a:solidFill>
                  <a:srgbClr val="00B0F0"/>
                </a:solidFill>
              </a:rPr>
              <a:t>People’s Republic of </a:t>
            </a:r>
            <a:r>
              <a:rPr lang="en-US" sz="2800" b="1" u="sng" dirty="0" smtClean="0">
                <a:solidFill>
                  <a:srgbClr val="00B0F0"/>
                </a:solidFill>
              </a:rPr>
              <a:t>China</a:t>
            </a:r>
            <a:r>
              <a:rPr lang="en-US" sz="2800" dirty="0" smtClean="0"/>
              <a:t>, </a:t>
            </a:r>
            <a:r>
              <a:rPr lang="en-US" sz="2800" b="1" i="1" dirty="0" smtClean="0">
                <a:solidFill>
                  <a:srgbClr val="00B050"/>
                </a:solidFill>
              </a:rPr>
              <a:t>Cuba</a:t>
            </a:r>
            <a:r>
              <a:rPr lang="en-US" sz="2800" dirty="0" smtClean="0"/>
              <a:t>, DPR of Korea, Georgia, </a:t>
            </a:r>
            <a:r>
              <a:rPr lang="en-US" sz="2800" b="1" u="sng" dirty="0" smtClean="0">
                <a:solidFill>
                  <a:srgbClr val="00B0F0"/>
                </a:solidFill>
              </a:rPr>
              <a:t>Germany</a:t>
            </a:r>
            <a:r>
              <a:rPr lang="en-US" sz="2800" dirty="0" smtClean="0"/>
              <a:t>, Kazakhstan, Kyrgyzstan, Lithuania, Moldova, Romania, Russia, </a:t>
            </a:r>
            <a:r>
              <a:rPr lang="en-US" sz="2800" b="1" u="sng" dirty="0" smtClean="0">
                <a:solidFill>
                  <a:srgbClr val="00B0F0"/>
                </a:solidFill>
              </a:rPr>
              <a:t>Slovakia</a:t>
            </a:r>
            <a:r>
              <a:rPr lang="en-US" sz="2800" dirty="0" smtClean="0"/>
              <a:t>,  Tajikistan, Ukraine, Uzbekistan</a:t>
            </a:r>
            <a:endParaRPr lang="en-US" sz="2800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5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651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SIM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err="1" smtClean="0"/>
              <a:t>Noramet</a:t>
            </a:r>
            <a:r>
              <a:rPr lang="nl-NL" dirty="0" smtClean="0"/>
              <a:t>: </a:t>
            </a:r>
            <a:r>
              <a:rPr lang="nl-NL" b="1" i="1" dirty="0" smtClean="0">
                <a:solidFill>
                  <a:srgbClr val="00B050"/>
                </a:solidFill>
              </a:rPr>
              <a:t>Canada</a:t>
            </a:r>
            <a:r>
              <a:rPr lang="nl-NL" dirty="0" smtClean="0"/>
              <a:t>, Mexico, </a:t>
            </a:r>
            <a:r>
              <a:rPr lang="nl-NL" b="1" i="1" dirty="0" smtClean="0">
                <a:solidFill>
                  <a:srgbClr val="00B050"/>
                </a:solidFill>
              </a:rPr>
              <a:t>USA</a:t>
            </a:r>
          </a:p>
          <a:p>
            <a:r>
              <a:rPr lang="nl-NL" dirty="0" err="1" smtClean="0"/>
              <a:t>Carimet</a:t>
            </a:r>
            <a:r>
              <a:rPr lang="nl-NL" dirty="0"/>
              <a:t>: Antigua and </a:t>
            </a:r>
            <a:r>
              <a:rPr lang="nl-NL" dirty="0" smtClean="0"/>
              <a:t>Barbuda, </a:t>
            </a:r>
            <a:r>
              <a:rPr lang="nl-NL" dirty="0" err="1" smtClean="0"/>
              <a:t>Bahamas</a:t>
            </a:r>
            <a:r>
              <a:rPr lang="nl-NL" dirty="0" smtClean="0"/>
              <a:t>, Barbados,  Dominica, </a:t>
            </a:r>
            <a:r>
              <a:rPr lang="nl-NL" dirty="0" err="1"/>
              <a:t>Dominican</a:t>
            </a:r>
            <a:r>
              <a:rPr lang="nl-NL" dirty="0"/>
              <a:t> </a:t>
            </a:r>
            <a:r>
              <a:rPr lang="nl-NL" dirty="0" err="1" smtClean="0"/>
              <a:t>Republic</a:t>
            </a:r>
            <a:r>
              <a:rPr lang="nl-NL" dirty="0" smtClean="0"/>
              <a:t>, Grenada, Guyana, </a:t>
            </a:r>
            <a:r>
              <a:rPr lang="nl-NL" dirty="0" err="1" smtClean="0"/>
              <a:t>Haiti</a:t>
            </a:r>
            <a:r>
              <a:rPr lang="nl-NL" dirty="0" smtClean="0"/>
              <a:t>, </a:t>
            </a:r>
            <a:r>
              <a:rPr lang="nl-NL" dirty="0"/>
              <a:t>Jamaica </a:t>
            </a:r>
            <a:r>
              <a:rPr lang="nl-NL" dirty="0" smtClean="0"/>
              <a:t>, St</a:t>
            </a:r>
            <a:r>
              <a:rPr lang="nl-NL" dirty="0"/>
              <a:t>. </a:t>
            </a:r>
            <a:r>
              <a:rPr lang="nl-NL" dirty="0" smtClean="0"/>
              <a:t>Lucia, </a:t>
            </a:r>
            <a:r>
              <a:rPr lang="nl-NL" dirty="0"/>
              <a:t>St. Kitts and </a:t>
            </a:r>
            <a:r>
              <a:rPr lang="nl-NL" dirty="0" smtClean="0"/>
              <a:t>Nevis, </a:t>
            </a:r>
            <a:r>
              <a:rPr lang="nl-NL" dirty="0"/>
              <a:t>St. Vincent and </a:t>
            </a:r>
            <a:r>
              <a:rPr lang="nl-NL" dirty="0" smtClean="0"/>
              <a:t>Grenadines, Suriname, </a:t>
            </a:r>
            <a:r>
              <a:rPr lang="nl-NL" dirty="0"/>
              <a:t>Trinidad and </a:t>
            </a:r>
            <a:r>
              <a:rPr lang="nl-NL" dirty="0" smtClean="0"/>
              <a:t>Tobago</a:t>
            </a:r>
          </a:p>
          <a:p>
            <a:r>
              <a:rPr lang="nl-NL" dirty="0" err="1" smtClean="0"/>
              <a:t>Camet</a:t>
            </a:r>
            <a:r>
              <a:rPr lang="nl-NL" dirty="0"/>
              <a:t>: Belize </a:t>
            </a:r>
            <a:r>
              <a:rPr lang="nl-NL" dirty="0" smtClean="0"/>
              <a:t>, Costa Rica, </a:t>
            </a:r>
            <a:r>
              <a:rPr lang="nl-NL" dirty="0"/>
              <a:t>El </a:t>
            </a:r>
            <a:r>
              <a:rPr lang="nl-NL" dirty="0" smtClean="0"/>
              <a:t>Salvador, Guatemala, Honduras, Nicaragua, Panama</a:t>
            </a:r>
          </a:p>
          <a:p>
            <a:r>
              <a:rPr lang="nl-NL" dirty="0" err="1" smtClean="0"/>
              <a:t>Andimet</a:t>
            </a:r>
            <a:r>
              <a:rPr lang="nl-NL" dirty="0" smtClean="0"/>
              <a:t>: </a:t>
            </a:r>
            <a:r>
              <a:rPr lang="es-ES" dirty="0" smtClean="0"/>
              <a:t>Bolivia, </a:t>
            </a:r>
            <a:r>
              <a:rPr lang="es-ES" b="1" i="1" dirty="0" smtClean="0">
                <a:solidFill>
                  <a:srgbClr val="00B050"/>
                </a:solidFill>
              </a:rPr>
              <a:t>Colombia</a:t>
            </a:r>
            <a:r>
              <a:rPr lang="es-ES" dirty="0" smtClean="0"/>
              <a:t>, Ecuador, </a:t>
            </a:r>
            <a:r>
              <a:rPr lang="es-ES" dirty="0" err="1" smtClean="0"/>
              <a:t>Peru</a:t>
            </a:r>
            <a:r>
              <a:rPr lang="es-ES" dirty="0" smtClean="0"/>
              <a:t>, Venezuela</a:t>
            </a:r>
          </a:p>
          <a:p>
            <a:r>
              <a:rPr lang="es-ES" dirty="0" err="1" smtClean="0"/>
              <a:t>Suramet</a:t>
            </a:r>
            <a:r>
              <a:rPr lang="es-ES" dirty="0"/>
              <a:t>: </a:t>
            </a:r>
            <a:r>
              <a:rPr lang="es-ES" dirty="0" smtClean="0"/>
              <a:t>Argentina, </a:t>
            </a:r>
            <a:r>
              <a:rPr lang="es-ES" dirty="0" err="1" smtClean="0"/>
              <a:t>Brazil</a:t>
            </a:r>
            <a:r>
              <a:rPr lang="es-ES" dirty="0" smtClean="0"/>
              <a:t>, Chile, Paraguay, Uruguay</a:t>
            </a:r>
            <a:endParaRPr lang="nl-NL" dirty="0" smtClean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6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878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GULFMET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United Arab </a:t>
            </a:r>
            <a:r>
              <a:rPr lang="en-US" sz="2800" dirty="0" smtClean="0"/>
              <a:t>Emirates, Kingdom </a:t>
            </a:r>
            <a:r>
              <a:rPr lang="en-US" sz="2800" dirty="0"/>
              <a:t>Of </a:t>
            </a:r>
            <a:r>
              <a:rPr lang="en-US" sz="2800" dirty="0" smtClean="0"/>
              <a:t>Bahrain, </a:t>
            </a:r>
            <a:r>
              <a:rPr lang="en-US" sz="2800" b="1" i="1" dirty="0">
                <a:solidFill>
                  <a:srgbClr val="00B050"/>
                </a:solidFill>
              </a:rPr>
              <a:t>Kingdom Of Saudi Arabia</a:t>
            </a:r>
            <a:r>
              <a:rPr lang="en-US" sz="2800" dirty="0" smtClean="0"/>
              <a:t>, Sultanate </a:t>
            </a:r>
            <a:r>
              <a:rPr lang="en-US" sz="2800" dirty="0"/>
              <a:t>Of </a:t>
            </a:r>
            <a:r>
              <a:rPr lang="en-US" sz="2800" dirty="0" smtClean="0"/>
              <a:t>Oman, State </a:t>
            </a:r>
            <a:r>
              <a:rPr lang="en-US" sz="2800" dirty="0"/>
              <a:t>Of </a:t>
            </a:r>
            <a:r>
              <a:rPr lang="en-US" sz="2800" dirty="0" smtClean="0"/>
              <a:t>Qatar, State </a:t>
            </a:r>
            <a:r>
              <a:rPr lang="en-US" sz="2800" dirty="0"/>
              <a:t>Of </a:t>
            </a:r>
            <a:r>
              <a:rPr lang="en-US" sz="2800" dirty="0" smtClean="0"/>
              <a:t>Kuwait, Republic </a:t>
            </a:r>
            <a:r>
              <a:rPr lang="en-US" sz="2800" dirty="0"/>
              <a:t>Of </a:t>
            </a:r>
            <a:r>
              <a:rPr lang="en-US" sz="2800" dirty="0" smtClean="0"/>
              <a:t>Yemen</a:t>
            </a:r>
          </a:p>
          <a:p>
            <a:r>
              <a:rPr lang="nl-NL" sz="2800" dirty="0"/>
              <a:t>Bosnia And </a:t>
            </a:r>
            <a:r>
              <a:rPr lang="nl-NL" sz="2800" dirty="0" smtClean="0"/>
              <a:t>Herzegovina, Egypt, Turkey, </a:t>
            </a:r>
            <a:r>
              <a:rPr lang="nl-NL" sz="2800" b="1" i="1" dirty="0" smtClean="0">
                <a:solidFill>
                  <a:srgbClr val="00B050"/>
                </a:solidFill>
              </a:rPr>
              <a:t>Republic of Korea</a:t>
            </a:r>
            <a:r>
              <a:rPr lang="nl-NL" sz="2800" dirty="0" smtClean="0"/>
              <a:t>, Hong Kong</a:t>
            </a:r>
          </a:p>
          <a:p>
            <a:endParaRPr lang="nl-NL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7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874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WELMEC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4380" y="1916832"/>
            <a:ext cx="8075240" cy="4104456"/>
          </a:xfrm>
        </p:spPr>
        <p:txBody>
          <a:bodyPr>
            <a:normAutofit/>
          </a:bodyPr>
          <a:lstStyle/>
          <a:p>
            <a:r>
              <a:rPr lang="nl-NL" sz="2800" dirty="0" smtClean="0"/>
              <a:t>Austria, </a:t>
            </a:r>
            <a:r>
              <a:rPr lang="nl-NL" sz="2800" b="1" i="1" dirty="0" smtClean="0">
                <a:solidFill>
                  <a:srgbClr val="00B050"/>
                </a:solidFill>
              </a:rPr>
              <a:t>Belgium</a:t>
            </a:r>
            <a:r>
              <a:rPr lang="nl-NL" sz="2800" dirty="0" smtClean="0"/>
              <a:t>, Bosnia </a:t>
            </a:r>
            <a:r>
              <a:rPr lang="nl-NL" sz="2800" dirty="0"/>
              <a:t>and </a:t>
            </a:r>
            <a:r>
              <a:rPr lang="nl-NL" sz="2800" dirty="0" smtClean="0"/>
              <a:t>Herzegovina, Bulgaria, Croatia, Cyprus, </a:t>
            </a:r>
            <a:r>
              <a:rPr lang="nl-NL" sz="2800" b="1" u="sng" dirty="0" smtClean="0">
                <a:solidFill>
                  <a:srgbClr val="00B0F0"/>
                </a:solidFill>
              </a:rPr>
              <a:t>Czech Republic</a:t>
            </a:r>
            <a:r>
              <a:rPr lang="nl-NL" sz="2800" dirty="0" smtClean="0"/>
              <a:t>, </a:t>
            </a:r>
            <a:r>
              <a:rPr lang="nl-NL" sz="2800" b="1" u="sng" dirty="0" smtClean="0">
                <a:solidFill>
                  <a:srgbClr val="00B0F0"/>
                </a:solidFill>
              </a:rPr>
              <a:t>Denmark</a:t>
            </a:r>
            <a:r>
              <a:rPr lang="nl-NL" sz="2800" dirty="0" smtClean="0"/>
              <a:t>, Estonia, Finland, </a:t>
            </a:r>
            <a:r>
              <a:rPr lang="nl-NL" sz="2800" b="1" u="sng" dirty="0" smtClean="0">
                <a:solidFill>
                  <a:srgbClr val="00B0F0"/>
                </a:solidFill>
              </a:rPr>
              <a:t>France</a:t>
            </a:r>
            <a:r>
              <a:rPr lang="nl-NL" sz="2800" dirty="0" smtClean="0"/>
              <a:t>, </a:t>
            </a:r>
            <a:r>
              <a:rPr lang="nl-NL" sz="2800" b="1" u="sng" dirty="0" smtClean="0">
                <a:solidFill>
                  <a:srgbClr val="00B0F0"/>
                </a:solidFill>
              </a:rPr>
              <a:t>Germany</a:t>
            </a:r>
            <a:r>
              <a:rPr lang="nl-NL" sz="2800" dirty="0" smtClean="0"/>
              <a:t>, Greece, Hungary, Iceland, Ireland, Italy, Kosovo, </a:t>
            </a:r>
            <a:r>
              <a:rPr lang="nl-NL" sz="2800" b="1" i="1" dirty="0" smtClean="0">
                <a:solidFill>
                  <a:srgbClr val="FFC000"/>
                </a:solidFill>
              </a:rPr>
              <a:t>Latvia</a:t>
            </a:r>
            <a:r>
              <a:rPr lang="nl-NL" sz="2800" dirty="0" smtClean="0"/>
              <a:t>, Lithuania, Malta, Moldova, Montenegro, North Macedonia, Norway, Poland, Portugal, Romania, Serbia, </a:t>
            </a:r>
            <a:r>
              <a:rPr lang="nl-NL" sz="2800" b="1" u="sng" dirty="0" smtClean="0">
                <a:solidFill>
                  <a:srgbClr val="00B0F0"/>
                </a:solidFill>
              </a:rPr>
              <a:t>Slovakia</a:t>
            </a:r>
            <a:r>
              <a:rPr lang="nl-NL" sz="2800" dirty="0" smtClean="0"/>
              <a:t>, Slovenia, Spain, </a:t>
            </a:r>
            <a:r>
              <a:rPr lang="nl-NL" sz="2800" b="1" u="sng" dirty="0" smtClean="0">
                <a:solidFill>
                  <a:srgbClr val="00B0F0"/>
                </a:solidFill>
              </a:rPr>
              <a:t>Sweden</a:t>
            </a:r>
            <a:r>
              <a:rPr lang="nl-NL" sz="2800" dirty="0" smtClean="0"/>
              <a:t>, </a:t>
            </a:r>
            <a:r>
              <a:rPr lang="nl-NL" sz="2800" b="1" u="sng" dirty="0" smtClean="0">
                <a:solidFill>
                  <a:srgbClr val="00B0F0"/>
                </a:solidFill>
              </a:rPr>
              <a:t>Switzerland</a:t>
            </a:r>
            <a:r>
              <a:rPr lang="nl-NL" sz="2800" dirty="0" smtClean="0"/>
              <a:t>, </a:t>
            </a:r>
            <a:r>
              <a:rPr lang="nl-NL" sz="2800" b="1" u="sng" dirty="0" smtClean="0">
                <a:solidFill>
                  <a:srgbClr val="00B0F0"/>
                </a:solidFill>
              </a:rPr>
              <a:t>The Netherlands</a:t>
            </a:r>
            <a:r>
              <a:rPr lang="nl-NL" sz="2800" dirty="0" smtClean="0"/>
              <a:t>, Turkey, </a:t>
            </a:r>
            <a:r>
              <a:rPr lang="nl-NL" sz="2800" b="1" u="sng" dirty="0" smtClean="0">
                <a:solidFill>
                  <a:srgbClr val="00B0F0"/>
                </a:solidFill>
              </a:rPr>
              <a:t>United </a:t>
            </a:r>
            <a:r>
              <a:rPr lang="nl-NL" sz="2800" b="1" u="sng" dirty="0">
                <a:solidFill>
                  <a:srgbClr val="00B0F0"/>
                </a:solidFill>
              </a:rPr>
              <a:t>Kingdom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8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75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OIML Issuing Authorities</a:t>
            </a:r>
            <a:endParaRPr lang="nl-N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644720" cy="3168352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9</a:t>
            </a:fld>
            <a:endParaRPr lang="en-GB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 smtClean="0"/>
              <a:t>OIML-CS Update – RLMO RT Meeting</a:t>
            </a:r>
            <a:endParaRPr lang="fr-F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 smtClean="0"/>
              <a:t>2020-10-08</a:t>
            </a:r>
            <a:endParaRPr lang="fr-FR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663" y="1716286"/>
            <a:ext cx="5154433" cy="4104456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V="1">
            <a:off x="304820" y="1772816"/>
            <a:ext cx="1746900" cy="138867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6577" y="5445224"/>
            <a:ext cx="1745143" cy="3112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3"/>
          <p:cNvSpPr>
            <a:spLocks noGrp="1"/>
          </p:cNvSpPr>
          <p:nvPr>
            <p:ph idx="1"/>
          </p:nvPr>
        </p:nvSpPr>
        <p:spPr>
          <a:xfrm>
            <a:off x="1220335" y="5884403"/>
            <a:ext cx="6707088" cy="52205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dirty="0" smtClean="0"/>
              <a:t>12 out of 61 Member States = 20%</a:t>
            </a:r>
          </a:p>
        </p:txBody>
      </p:sp>
    </p:spTree>
    <p:extLst>
      <p:ext uri="{BB962C8B-B14F-4D97-AF65-F5344CB8AC3E}">
        <p14:creationId xmlns:p14="http://schemas.microsoft.com/office/powerpoint/2010/main" val="361103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theme/theme1.xml><?xml version="1.0" encoding="utf-8"?>
<a:theme xmlns:a="http://schemas.openxmlformats.org/drawingml/2006/main" name="OIML PowerPoint Layou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OIML PowerPoint Layout 2015</Template>
  <TotalTime>807</TotalTime>
  <Words>882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OIML PowerPoint Layout 2015</vt:lpstr>
      <vt:lpstr>RLMO Round Table Meeting OIML-CS Update</vt:lpstr>
      <vt:lpstr>Participation in the OIML-CS</vt:lpstr>
      <vt:lpstr>AFRIMETS</vt:lpstr>
      <vt:lpstr>APLMF</vt:lpstr>
      <vt:lpstr>COOMET</vt:lpstr>
      <vt:lpstr>SIM</vt:lpstr>
      <vt:lpstr>GULFMET</vt:lpstr>
      <vt:lpstr>WELMEC</vt:lpstr>
      <vt:lpstr>OIML Issuing Authorities</vt:lpstr>
      <vt:lpstr>Utilizers and Associates</vt:lpstr>
      <vt:lpstr>OIML-CS Certificates 1 January 2018 – 30 September 2020</vt:lpstr>
      <vt:lpstr>Certificates by Recommendation  1 January 2018 – 30 September 2020</vt:lpstr>
      <vt:lpstr>OIML-CS Management Committee (MC)</vt:lpstr>
      <vt:lpstr>OIML-CS Management Committee (MC)</vt:lpstr>
      <vt:lpstr>OIML-CS Management Committee (MC)</vt:lpstr>
      <vt:lpstr>Items for consideration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OIML Update</dc:title>
  <dc:creator>DixonP</dc:creator>
  <cp:lastModifiedBy>DixonP</cp:lastModifiedBy>
  <cp:revision>129</cp:revision>
  <cp:lastPrinted>2016-10-26T13:21:18Z</cp:lastPrinted>
  <dcterms:created xsi:type="dcterms:W3CDTF">2015-10-30T08:57:16Z</dcterms:created>
  <dcterms:modified xsi:type="dcterms:W3CDTF">2020-10-08T08:42:02Z</dcterms:modified>
</cp:coreProperties>
</file>